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6" r:id="rId1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69"/>
    <p:restoredTop sz="94724"/>
  </p:normalViewPr>
  <p:slideViewPr>
    <p:cSldViewPr snapToGrid="0">
      <p:cViewPr varScale="1">
        <p:scale>
          <a:sx n="91" d="100"/>
          <a:sy n="91" d="100"/>
        </p:scale>
        <p:origin x="940" y="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1BF348-D0D3-B54D-832B-D574D964DF32}" type="datetimeFigureOut">
              <a:rPr lang="de-DE" smtClean="0"/>
              <a:t>18.10.2026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3D116C-5C97-BC4C-A6D9-E0809A3F1B4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9673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3D116C-5C97-BC4C-A6D9-E0809A3F1B4E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67611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58A00-F041-A9A7-2363-4C15A9844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E946B13-07E2-DEFF-FE61-6046DA365D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877B8B7-BE52-5899-9563-27480DA75F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64857CB-FC51-976F-8D35-2AE4948A93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3D116C-5C97-BC4C-A6D9-E0809A3F1B4E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32593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75553-3ECE-9BA2-85A6-EA8B9B486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15753941-D294-F4AD-2729-B1D1961A13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442A6666-7A26-233D-994A-D5BFBBC9F7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F13729A-601D-078C-A407-575621CDBD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3D116C-5C97-BC4C-A6D9-E0809A3F1B4E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93445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6F88B-A737-D9AF-E887-B57D29096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A0C4CC1-EDFD-0547-0DDB-8DDF9D21F3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4A20F5DD-8D4A-CDD2-C382-676CFA89A5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6AA0ED1-ED41-C275-CB09-B584CC2942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3D116C-5C97-BC4C-A6D9-E0809A3F1B4E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59734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C14B3-8DD9-0515-005D-289BDDE32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6049D9F-DFA9-9A63-1511-59BE6D8ED2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443C9B68-D92B-C6B8-ED90-25918B2CE6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8787FB5-922B-241E-FD02-11B7217218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3D116C-5C97-BC4C-A6D9-E0809A3F1B4E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24178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03628-73FA-9ADB-E5AD-6486D460A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305B4D3-FA7A-3EB9-69F2-344E9F0680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A8B6D5DC-728F-F512-A17A-56F2FD777B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191C073-8B42-91E8-AE7B-6FEFF0341E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3D116C-5C97-BC4C-A6D9-E0809A3F1B4E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09986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36A22-2980-EFE2-F54E-0B9F9A442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7DE3577F-A6C0-D71F-72BC-D2B3B4CE02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C4475D8-AD7A-E3E8-3350-57E679BC7B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DA04DD2-2D41-0A84-4B7E-6DC58DFCE8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3D116C-5C97-BC4C-A6D9-E0809A3F1B4E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06533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A51E2F-32BC-2C24-923C-9B34A5B37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C2C21F6-2E8B-A5E4-3023-F393949F5F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4DC2154-9236-3612-2C79-27604CE251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797BFBF-75A5-903A-6264-1EF430EC5C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3D116C-5C97-BC4C-A6D9-E0809A3F1B4E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0301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5A2912-165C-16C7-DE50-7E5D255157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5D9049C-0BF7-A912-CBAC-59CAFF7D75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89F27E0-E6EA-9F7D-5FA5-EEB306799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CE75D-CFA9-394B-B759-CA2EA8B73C7A}" type="datetimeFigureOut">
              <a:rPr lang="de-DE" smtClean="0"/>
              <a:t>18.10.2026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78D1D7A-B8A6-BFBD-5FF2-587A38BD0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1D80C47-DCF8-BB78-E0D2-73D061B8B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8BFD2-0B8D-7F4B-A8BC-86909B60BA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6966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2881F6-A5E5-D520-F727-502A32E38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E2A9168-FFFF-2B14-CAEC-098989F881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082D118-9AD4-0E6B-5238-915CCE38A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CE75D-CFA9-394B-B759-CA2EA8B73C7A}" type="datetimeFigureOut">
              <a:rPr lang="de-DE" smtClean="0"/>
              <a:t>18.10.2026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52D859E-B7EA-FC2E-2592-F4D77B433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2A757E5-A704-8B4A-17C3-279AA830F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8BFD2-0B8D-7F4B-A8BC-86909B60BA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2980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650C85-6F71-D75A-5146-F6738784F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1A99AE0-7D10-D96F-38AB-58D1B8DA6B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A7C5CA4-D6B1-FC51-B3AB-4E112CFBA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CE75D-CFA9-394B-B759-CA2EA8B73C7A}" type="datetimeFigureOut">
              <a:rPr lang="de-DE" smtClean="0"/>
              <a:t>18.10.2026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298D3F8-72E3-5C93-9F04-5AECD8D7F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1D42B23-AB87-CC20-6896-4765D171B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8BFD2-0B8D-7F4B-A8BC-86909B60BA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0566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A1B8BD-72F1-53C1-A9E0-8D1D5BD3F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270665D-8C11-6DEC-342B-C59DEDEF18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48A0259-6F72-7502-FCDE-6AE90BC17B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3E773DA-9057-DA35-D71C-04861B791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CE75D-CFA9-394B-B759-CA2EA8B73C7A}" type="datetimeFigureOut">
              <a:rPr lang="de-DE" smtClean="0"/>
              <a:t>18.10.2026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7EC4DAC-E84A-CF88-CFD2-72CB7A482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E0AC1A5-A5DF-C9D1-218B-3B246CCE6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8BFD2-0B8D-7F4B-A8BC-86909B60BA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7923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1254D4-AC17-29C9-8FF8-0976E1542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87703E6-2F5E-99B2-2727-025FB20FDC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F279FBC-9047-0736-62BC-BBAC7F6232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580F200-A42B-276F-96EB-C9083F67D1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9DE291AC-8BD4-3ECE-8276-E880C0636C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B22EDE91-8003-9F6B-6FB1-EFD7EC38B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CE75D-CFA9-394B-B759-CA2EA8B73C7A}" type="datetimeFigureOut">
              <a:rPr lang="de-DE" smtClean="0"/>
              <a:t>18.10.2026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6013CBC6-2291-1126-182B-1F1B4B7FB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577747B9-4712-D7D3-1DFA-D09A789CC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8BFD2-0B8D-7F4B-A8BC-86909B60BA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8628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51C6CD-9813-2A15-1754-D46D9B0A3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D68D53A-C39F-A3EC-9C01-BADF69C22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CE75D-CFA9-394B-B759-CA2EA8B73C7A}" type="datetimeFigureOut">
              <a:rPr lang="de-DE" smtClean="0"/>
              <a:t>18.10.2026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3E7857E-5EB0-4224-5794-5008BF05E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568EBE3-BEEC-3890-F5A1-488030578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8BFD2-0B8D-7F4B-A8BC-86909B60BA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1281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310090A-C814-ED20-3B53-B24ED67B8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CE75D-CFA9-394B-B759-CA2EA8B73C7A}" type="datetimeFigureOut">
              <a:rPr lang="de-DE" smtClean="0"/>
              <a:t>18.10.2026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74026AD-8719-8607-A0AD-52A3A2432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42D7B98-0243-94EF-F68A-B07A56DCD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8BFD2-0B8D-7F4B-A8BC-86909B60BA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6624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0D866C-FD4D-6589-37EE-D7FF4DD93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9111AAE-4C1F-781F-A046-6FBE4F0D36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C3D9D48-E4BE-DAB7-E1A3-BF1CA3F770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082F480-7970-C0E9-A708-672453A14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CE75D-CFA9-394B-B759-CA2EA8B73C7A}" type="datetimeFigureOut">
              <a:rPr lang="de-DE" smtClean="0"/>
              <a:t>18.10.2026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4BCD16B-F979-8E85-B5A6-936171E29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E307754-E219-6F5C-6DC4-55B39308E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8BFD2-0B8D-7F4B-A8BC-86909B60BA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9951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720801-B84D-86DD-A6FF-8DC6912B3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F70D673F-89AA-9DCE-22D5-EE82E8239F09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7AAC39C-009A-3DC2-80EF-236B16E9F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73C0E4F-2DEF-E9A9-74D5-44A4D6E19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CE75D-CFA9-394B-B759-CA2EA8B73C7A}" type="datetimeFigureOut">
              <a:rPr lang="de-DE" smtClean="0"/>
              <a:t>18.10.2026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4D74AA7-4E2E-1AED-508F-0F852FD32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3BD54F0-FD33-C4EB-5643-3F431F812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8BFD2-0B8D-7F4B-A8BC-86909B60BA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8285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290650-1EA1-A1FC-F741-B0161C759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9B05FF9-2C6A-466D-C0F4-86A3108E89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3AAF29C-92F1-BD85-6660-3E41FCFD9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CE75D-CFA9-394B-B759-CA2EA8B73C7A}" type="datetimeFigureOut">
              <a:rPr lang="de-DE" smtClean="0"/>
              <a:t>18.10.2026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08CE1C7-3A43-82EE-E1D1-18AE342E7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A7DE96B-A4AA-1FFB-881D-FAB786764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8BFD2-0B8D-7F4B-A8BC-86909B60BA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7008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97B82D80-2C13-B25E-3C5F-61E7425D2D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1F3535F4-78E2-1B1D-C966-A09FD4DB09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F553E44-4BF8-EC9C-0D1F-557ED21E0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CE75D-CFA9-394B-B759-CA2EA8B73C7A}" type="datetimeFigureOut">
              <a:rPr lang="de-DE" smtClean="0"/>
              <a:t>18.10.2026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224B05-4340-757F-124F-77095A3B3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18046FD-18BA-31C2-F1F0-C91316B74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8BFD2-0B8D-7F4B-A8BC-86909B60BA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4227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37039F9-56AD-96CD-E9B9-84A142BB5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9D0F594-0595-3862-6145-26907157CA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41DD9BC-E69C-2D53-31BB-0A895581FD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4CE75D-CFA9-394B-B759-CA2EA8B73C7A}" type="datetimeFigureOut">
              <a:rPr lang="de-DE" smtClean="0"/>
              <a:t>18.10.2026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A13C579-3FB7-EA15-3BAA-0596A8F784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4A04756-1C1A-DFA5-168E-24DF444017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8BFD2-0B8D-7F4B-A8BC-86909B60BA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7028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slide" Target="slide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slide" Target="slide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slide" Target="slide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slide" Target="slide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slide" Target="slide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slide" Target="slide9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5" Type="http://schemas.openxmlformats.org/officeDocument/2006/relationships/slide" Target="slide9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3.xml"/><Relationship Id="rId7" Type="http://schemas.openxmlformats.org/officeDocument/2006/relationships/slide" Target="slide7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5" Type="http://schemas.openxmlformats.org/officeDocument/2006/relationships/slide" Target="slide5.xml"/><Relationship Id="rId4" Type="http://schemas.openxmlformats.org/officeDocument/2006/relationships/slide" Target="slide4.xml"/><Relationship Id="rId9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96475E45-FAFB-FF1D-8EC2-FB07AB4F0272}"/>
              </a:ext>
            </a:extLst>
          </p:cNvPr>
          <p:cNvSpPr txBox="1"/>
          <p:nvPr/>
        </p:nvSpPr>
        <p:spPr>
          <a:xfrm>
            <a:off x="1071413" y="651175"/>
            <a:ext cx="7822808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de-DE" sz="3200" b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 Vom Haushalt zur Wertschöpfung</a:t>
            </a:r>
            <a:endParaRPr lang="de-DE" sz="3200" kern="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de-DE" sz="2800" i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Sachlich. wirtschaftspolitisch. zukunftsorientiert.</a:t>
            </a:r>
            <a:br>
              <a:rPr lang="de-DE" sz="4000" i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e-DE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2A6EFB5C-FA05-9111-105F-F8DA573BCE6C}"/>
              </a:ext>
            </a:extLst>
          </p:cNvPr>
          <p:cNvSpPr txBox="1"/>
          <p:nvPr/>
        </p:nvSpPr>
        <p:spPr>
          <a:xfrm>
            <a:off x="7752463" y="5383855"/>
            <a:ext cx="34867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Referent: Dr. Martin Wilke,  OB a.D.</a:t>
            </a:r>
          </a:p>
          <a:p>
            <a:endParaRPr lang="de-DE" dirty="0"/>
          </a:p>
          <a:p>
            <a:r>
              <a:rPr lang="de-DE" dirty="0"/>
              <a:t>Frankfurter Netzwerkstatt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8BA955A2-7347-229A-89BA-2C736C068C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200" y="550815"/>
            <a:ext cx="1771015" cy="885190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02E9822C-3DA5-C200-AF1F-625F7A44AC47}"/>
              </a:ext>
            </a:extLst>
          </p:cNvPr>
          <p:cNvSpPr txBox="1"/>
          <p:nvPr/>
        </p:nvSpPr>
        <p:spPr>
          <a:xfrm>
            <a:off x="2242960" y="2914912"/>
            <a:ext cx="676854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de-DE" sz="28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Sieben Thesen zur Stadtentwicklung</a:t>
            </a:r>
          </a:p>
          <a:p>
            <a:pPr algn="ctr">
              <a:buNone/>
            </a:pPr>
            <a:r>
              <a:rPr lang="de-DE" sz="2800" b="1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Chancen nutzen - Zukunft gestalten </a:t>
            </a:r>
          </a:p>
          <a:p>
            <a:pPr algn="ctr">
              <a:buNone/>
            </a:pPr>
            <a:r>
              <a:rPr lang="de-DE" sz="28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Situation und Perspektive</a:t>
            </a:r>
            <a:r>
              <a:rPr lang="de-DE" sz="2800" dirty="0">
                <a:effectLst/>
                <a:latin typeface="Century Gothic" panose="020B0502020202020204" pitchFamily="34" charset="0"/>
              </a:rPr>
              <a:t> </a:t>
            </a:r>
            <a:endParaRPr lang="de-DE" sz="28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6297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68380-A2BA-3D8D-D3A0-4372A61CD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97B7E59D-C7B9-A9A4-4A8D-84504A32AEBD}"/>
              </a:ext>
            </a:extLst>
          </p:cNvPr>
          <p:cNvSpPr txBox="1"/>
          <p:nvPr/>
        </p:nvSpPr>
        <p:spPr>
          <a:xfrm>
            <a:off x="932266" y="550815"/>
            <a:ext cx="7822808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de-DE" sz="32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Vom Haushalt zur Wertschöpfung</a:t>
            </a:r>
            <a:endParaRPr lang="de-DE" sz="32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de-DE" sz="2000" i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Sachlich. wirtschaftspolitisch. zukunftsorientiert.</a:t>
            </a:r>
            <a:br>
              <a:rPr lang="de-DE" sz="2000" i="1" kern="1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e-DE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br>
              <a:rPr lang="de-DE" sz="3200" i="1" kern="1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e-DE" sz="32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E21E3CA5-E3F4-5D35-B068-3E35D710AA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200" y="550815"/>
            <a:ext cx="1771015" cy="88519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6FB497FB-C0BF-3965-7EE2-EC5726E7F541}"/>
              </a:ext>
            </a:extLst>
          </p:cNvPr>
          <p:cNvSpPr txBox="1"/>
          <p:nvPr/>
        </p:nvSpPr>
        <p:spPr>
          <a:xfrm>
            <a:off x="1240378" y="2120475"/>
            <a:ext cx="1001935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de-DE" sz="2000" b="1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These 1		Frankfurt (Oder) droht der Abstieg, 						wenn die eigenen Kräfte nicht mobilisiert werden</a:t>
            </a:r>
          </a:p>
          <a:p>
            <a:pPr>
              <a:buNone/>
            </a:pPr>
            <a:r>
              <a:rPr lang="de-DE" sz="2000" b="1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>
              <a:buFont typeface="Helvetica" pitchFamily="2" charset="0"/>
              <a:buChar char="-"/>
            </a:pPr>
            <a:r>
              <a:rPr lang="de-DE" sz="20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Die Frankfurter Steuereinnahmen liegen pro Kopf deutlich unter dem Bundesdurchschnitt. </a:t>
            </a:r>
          </a:p>
          <a:p>
            <a:pPr marL="342900" lvl="0" indent="-342900">
              <a:buFont typeface="Helvetica" pitchFamily="2" charset="0"/>
              <a:buChar char="-"/>
            </a:pPr>
            <a:r>
              <a:rPr lang="de-DE" sz="20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Zuweisungen des Bundes und des Landes Brandenburg schaffen keinen Ausgleich für die Ausfinanzierung der Stadtentwicklung </a:t>
            </a:r>
          </a:p>
          <a:p>
            <a:pPr marL="342900" lvl="0" indent="-342900">
              <a:buFont typeface="Helvetica" pitchFamily="2" charset="0"/>
              <a:buChar char="-"/>
            </a:pPr>
            <a:r>
              <a:rPr lang="de-DE" sz="20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Frankfurt (Oder) muss sich auf die eigenen Kräfte besinnen und alle Potentiale mobilisieren.</a:t>
            </a:r>
          </a:p>
        </p:txBody>
      </p:sp>
      <p:sp>
        <p:nvSpPr>
          <p:cNvPr id="3" name="Abschlusszeichen 2">
            <a:extLst>
              <a:ext uri="{FF2B5EF4-FFF2-40B4-BE49-F238E27FC236}">
                <a16:creationId xmlns:a16="http://schemas.microsoft.com/office/drawing/2014/main" id="{980CC69B-5C9F-565E-6520-3AB0570B1DA2}"/>
              </a:ext>
            </a:extLst>
          </p:cNvPr>
          <p:cNvSpPr/>
          <p:nvPr/>
        </p:nvSpPr>
        <p:spPr>
          <a:xfrm>
            <a:off x="10549465" y="6096000"/>
            <a:ext cx="999067" cy="262467"/>
          </a:xfrm>
          <a:prstGeom prst="flowChartTermina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bg1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Zurück</a:t>
            </a:r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210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67C3C-6DFA-6B40-CCE4-4527D909D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4C82BC7D-D571-E31E-BE45-D88A4A0AD7D4}"/>
              </a:ext>
            </a:extLst>
          </p:cNvPr>
          <p:cNvSpPr txBox="1"/>
          <p:nvPr/>
        </p:nvSpPr>
        <p:spPr>
          <a:xfrm>
            <a:off x="932266" y="550815"/>
            <a:ext cx="7822808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de-DE" sz="32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Vom Haushalt zur Wertschöpfung</a:t>
            </a:r>
            <a:endParaRPr lang="de-DE" sz="32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de-DE" sz="2000" i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Sachlich. wirtschaftspolitisch. zukunftsorientiert.</a:t>
            </a:r>
            <a:br>
              <a:rPr lang="de-DE" sz="2000" i="1" kern="1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e-DE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de-DE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169708B7-2747-7DF5-0BF5-1423708063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200" y="550815"/>
            <a:ext cx="1771015" cy="88519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8819484B-5639-6D10-26B8-1645E31E1ADD}"/>
              </a:ext>
            </a:extLst>
          </p:cNvPr>
          <p:cNvSpPr txBox="1"/>
          <p:nvPr/>
        </p:nvSpPr>
        <p:spPr>
          <a:xfrm>
            <a:off x="1240378" y="1899481"/>
            <a:ext cx="10019356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>
              <a:buNone/>
              <a:defRPr sz="2000" b="1" kern="10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de-DE" dirty="0"/>
              <a:t>These 2 </a:t>
            </a:r>
            <a:r>
              <a:rPr lang="de-DE" b="0" dirty="0"/>
              <a:t>	</a:t>
            </a:r>
            <a:r>
              <a:rPr lang="de-DE" dirty="0"/>
              <a:t>Stadtentwicklung braucht eine solide wirtschaftliche Basis mit 		hoher Wertschöpfung</a:t>
            </a:r>
          </a:p>
          <a:p>
            <a:r>
              <a:rPr lang="de-DE" b="0" dirty="0"/>
              <a:t> </a:t>
            </a:r>
          </a:p>
          <a:p>
            <a:pPr marL="342900" indent="-342900">
              <a:buFontTx/>
              <a:buChar char="-"/>
            </a:pPr>
            <a:r>
              <a:rPr lang="de-DE" b="0" dirty="0"/>
              <a:t>Stabilisierung und Erweiterung der wirtschaftlichen Basis </a:t>
            </a:r>
            <a:br>
              <a:rPr lang="de-DE" b="0" dirty="0"/>
            </a:br>
            <a:r>
              <a:rPr lang="de-DE" b="0" dirty="0"/>
              <a:t>(Bestandsunternehmen, Gründungen, Ansiedlungen) </a:t>
            </a:r>
          </a:p>
          <a:p>
            <a:pPr marL="342900" indent="-342900">
              <a:buFontTx/>
              <a:buChar char="-"/>
            </a:pPr>
            <a:r>
              <a:rPr lang="de-DE" b="0" dirty="0"/>
              <a:t>Konzentration auf Branchen mit hoher Wertschöpfung </a:t>
            </a:r>
          </a:p>
          <a:p>
            <a:pPr marL="342900" indent="-342900">
              <a:buFontTx/>
              <a:buChar char="-"/>
            </a:pPr>
            <a:r>
              <a:rPr lang="de-DE" b="0" dirty="0"/>
              <a:t>Abgleich mit internationalen Trends und Strategien von Bund und Land </a:t>
            </a:r>
          </a:p>
          <a:p>
            <a:pPr marL="342900" indent="-342900">
              <a:buFontTx/>
              <a:buChar char="-"/>
            </a:pPr>
            <a:r>
              <a:rPr lang="de-DE" b="0" dirty="0"/>
              <a:t>Unternehmensorientierte Ausrichtung der Wirtschaftsförderstrukturen </a:t>
            </a:r>
          </a:p>
          <a:p>
            <a:pPr marL="342900" indent="-342900">
              <a:buFontTx/>
              <a:buChar char="-"/>
            </a:pPr>
            <a:r>
              <a:rPr lang="de-DE" b="0" dirty="0"/>
              <a:t>Bildung einer schlagkräftigen und professionellen Arbeitsgruppe für Unternehmensansprache, Infrastrukturentwicklung und Projektbegleitung</a:t>
            </a:r>
            <a:br>
              <a:rPr lang="de-DE" b="0" dirty="0"/>
            </a:br>
            <a:r>
              <a:rPr lang="de-DE" b="0" dirty="0"/>
              <a:t>(ca. 5 Personen, Stadtverwaltung, ICOB, WFBB, Experten, analog FMC)</a:t>
            </a:r>
          </a:p>
          <a:p>
            <a:pPr marL="342900" indent="-342900">
              <a:buFontTx/>
              <a:buChar char="-"/>
            </a:pPr>
            <a:r>
              <a:rPr lang="de-DE" b="0" dirty="0"/>
              <a:t>Nutzung der Potentiale der Europa-Universität Viadrina und des IHP</a:t>
            </a:r>
          </a:p>
          <a:p>
            <a:pPr marL="342900" indent="-342900">
              <a:buFontTx/>
              <a:buChar char="-"/>
            </a:pPr>
            <a:r>
              <a:rPr lang="de-DE" b="0" dirty="0"/>
              <a:t>Sicherung der internationalen Konkurrenzfähigkeit des Standortes ist </a:t>
            </a:r>
            <a:br>
              <a:rPr lang="de-DE" b="0" dirty="0"/>
            </a:br>
            <a:r>
              <a:rPr lang="de-DE" b="0" dirty="0"/>
              <a:t>entscheidende Voraussetzung für Ansiedlungserfolge</a:t>
            </a:r>
          </a:p>
        </p:txBody>
      </p:sp>
      <p:sp>
        <p:nvSpPr>
          <p:cNvPr id="3" name="Abschlusszeichen 2">
            <a:extLst>
              <a:ext uri="{FF2B5EF4-FFF2-40B4-BE49-F238E27FC236}">
                <a16:creationId xmlns:a16="http://schemas.microsoft.com/office/drawing/2014/main" id="{674E8CFB-2F2B-2442-8163-D8477C3F0C36}"/>
              </a:ext>
            </a:extLst>
          </p:cNvPr>
          <p:cNvSpPr/>
          <p:nvPr/>
        </p:nvSpPr>
        <p:spPr>
          <a:xfrm>
            <a:off x="10549465" y="6096000"/>
            <a:ext cx="999067" cy="262467"/>
          </a:xfrm>
          <a:prstGeom prst="flowChartTermina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bg1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Zurück</a:t>
            </a:r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312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F0AB25-EA9F-17DD-5EFC-A30B8EB62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27430051-A0DF-E651-5225-35DA866C3B52}"/>
              </a:ext>
            </a:extLst>
          </p:cNvPr>
          <p:cNvSpPr txBox="1"/>
          <p:nvPr/>
        </p:nvSpPr>
        <p:spPr>
          <a:xfrm>
            <a:off x="1086322" y="550815"/>
            <a:ext cx="782280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de-DE" sz="3200" b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Vom Haushalt zur Wertschöpfung</a:t>
            </a:r>
            <a:endParaRPr lang="de-DE" sz="3200" kern="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de-DE" sz="2000" i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Sachlich. wirtschaftspolitisch. zukunftsorientiert.</a:t>
            </a:r>
            <a:br>
              <a:rPr lang="de-DE" sz="2000" i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e-DE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E14AA58E-6EF3-44A5-85BA-3E34589BDC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200" y="550815"/>
            <a:ext cx="1771015" cy="88519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0A32AAF6-503F-084B-D1ED-2301504B4D30}"/>
              </a:ext>
            </a:extLst>
          </p:cNvPr>
          <p:cNvSpPr txBox="1"/>
          <p:nvPr/>
        </p:nvSpPr>
        <p:spPr>
          <a:xfrm>
            <a:off x="1086322" y="2120475"/>
            <a:ext cx="10019356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>
              <a:buNone/>
              <a:defRPr sz="2000" b="0" kern="10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de-DE" b="1" dirty="0"/>
              <a:t>These 3	</a:t>
            </a:r>
            <a:r>
              <a:rPr lang="de-DE" dirty="0"/>
              <a:t>	</a:t>
            </a:r>
            <a:r>
              <a:rPr lang="de-DE" b="1" dirty="0"/>
              <a:t>Frankfurt braucht eine Vision für die zukünftige Entwicklung und </a:t>
            </a:r>
            <a:br>
              <a:rPr lang="de-DE" b="1" dirty="0"/>
            </a:br>
            <a:r>
              <a:rPr lang="de-DE" b="1" dirty="0"/>
              <a:t>		Mut und Geschlossenheit dafür einzustehen  </a:t>
            </a:r>
          </a:p>
          <a:p>
            <a:r>
              <a:rPr lang="de-DE" dirty="0"/>
              <a:t> </a:t>
            </a:r>
          </a:p>
          <a:p>
            <a:pPr marL="342900" indent="-342900">
              <a:buFontTx/>
              <a:buChar char="-"/>
            </a:pPr>
            <a:r>
              <a:rPr lang="de-DE" dirty="0"/>
              <a:t>Klare Wachstumsstrategie mit Zielparametern muss Grundlage schaffen</a:t>
            </a:r>
            <a:br>
              <a:rPr lang="de-DE" dirty="0"/>
            </a:br>
            <a:r>
              <a:rPr lang="de-DE" dirty="0"/>
              <a:t>(Einwohnerzahl + 20 %, Steuereinnahmen + 100%, Kaufkraft + 50%,</a:t>
            </a:r>
            <a:br>
              <a:rPr lang="de-DE" dirty="0"/>
            </a:br>
            <a:r>
              <a:rPr lang="de-DE" dirty="0"/>
              <a:t>sozialversicherungspflichtige Beschäftigungsverhältnisse + 20% bis 2035)</a:t>
            </a:r>
          </a:p>
          <a:p>
            <a:pPr marL="342900" indent="-342900">
              <a:buFontTx/>
              <a:buChar char="-"/>
            </a:pPr>
            <a:r>
              <a:rPr lang="de-DE" dirty="0"/>
              <a:t>Umsetzungskonzept muss strukturierten Maßnahmeplan mit  </a:t>
            </a:r>
            <a:br>
              <a:rPr lang="de-DE" dirty="0"/>
            </a:br>
            <a:r>
              <a:rPr lang="de-DE" dirty="0"/>
              <a:t>Verantwortlichkeiten und Ressourceneinsatz enthalten</a:t>
            </a:r>
          </a:p>
          <a:p>
            <a:pPr marL="342900" indent="-342900">
              <a:buFontTx/>
              <a:buChar char="-"/>
            </a:pPr>
            <a:r>
              <a:rPr lang="de-DE" dirty="0"/>
              <a:t>Einbindung des Expertenwissens der Stadtgesellschaft </a:t>
            </a:r>
          </a:p>
          <a:p>
            <a:pPr marL="342900" indent="-342900">
              <a:buFontTx/>
              <a:buChar char="-"/>
            </a:pPr>
            <a:r>
              <a:rPr lang="de-DE" dirty="0"/>
              <a:t>Mobilisierung der Stadtgesellschaft </a:t>
            </a:r>
          </a:p>
          <a:p>
            <a:pPr marL="342900" indent="-342900">
              <a:buFontTx/>
              <a:buChar char="-"/>
            </a:pPr>
            <a:r>
              <a:rPr lang="de-DE" dirty="0"/>
              <a:t>Geschlossenheit der Stadtverordnetenversammlung zu strategischen Zielen</a:t>
            </a:r>
          </a:p>
          <a:p>
            <a:pPr marL="342900" indent="-342900">
              <a:buFontTx/>
              <a:buChar char="-"/>
            </a:pPr>
            <a:r>
              <a:rPr lang="de-DE" dirty="0"/>
              <a:t>Wachstumsstrategie und Umsetzungskonzept sind Voraussetzung für politische und finanzielle Unterstützung durch Land und Bund</a:t>
            </a:r>
          </a:p>
        </p:txBody>
      </p:sp>
      <p:sp>
        <p:nvSpPr>
          <p:cNvPr id="3" name="Abschlusszeichen 2">
            <a:extLst>
              <a:ext uri="{FF2B5EF4-FFF2-40B4-BE49-F238E27FC236}">
                <a16:creationId xmlns:a16="http://schemas.microsoft.com/office/drawing/2014/main" id="{1ACB52D4-277D-90ED-C779-064ED58F77FC}"/>
              </a:ext>
            </a:extLst>
          </p:cNvPr>
          <p:cNvSpPr/>
          <p:nvPr/>
        </p:nvSpPr>
        <p:spPr>
          <a:xfrm>
            <a:off x="10549465" y="6096000"/>
            <a:ext cx="999067" cy="262467"/>
          </a:xfrm>
          <a:prstGeom prst="flowChartTermina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bg1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Zurück</a:t>
            </a:r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853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7AF45-F02E-4E9F-38F2-D6C5A5448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DF02666B-5B13-A831-298A-0EC9449971DE}"/>
              </a:ext>
            </a:extLst>
          </p:cNvPr>
          <p:cNvSpPr txBox="1"/>
          <p:nvPr/>
        </p:nvSpPr>
        <p:spPr>
          <a:xfrm>
            <a:off x="932266" y="550815"/>
            <a:ext cx="782280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de-DE" sz="32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Vom Haushalt zur Wertschöpfung</a:t>
            </a:r>
            <a:endParaRPr lang="de-DE" sz="32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de-DE" sz="2000" i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Sachlich. wirtschaftspolitisch. zukunftsorientiert.</a:t>
            </a:r>
            <a:br>
              <a:rPr lang="de-DE" sz="2000" i="1" kern="1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e-DE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buNone/>
            </a:pPr>
            <a:endParaRPr lang="de-DE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E57AF15F-AA58-5406-0632-AE8366E30C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200" y="550815"/>
            <a:ext cx="1771015" cy="88519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D6142F25-C1A0-C79F-89E1-3E78C96D3477}"/>
              </a:ext>
            </a:extLst>
          </p:cNvPr>
          <p:cNvSpPr txBox="1"/>
          <p:nvPr/>
        </p:nvSpPr>
        <p:spPr>
          <a:xfrm>
            <a:off x="1240378" y="2120475"/>
            <a:ext cx="10019356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>
              <a:buNone/>
              <a:defRPr sz="2000" b="0" kern="10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de-DE" b="1" dirty="0"/>
              <a:t>These 4	</a:t>
            </a:r>
            <a:r>
              <a:rPr lang="de-DE" dirty="0"/>
              <a:t>	</a:t>
            </a:r>
            <a:r>
              <a:rPr lang="de-DE" b="1" dirty="0"/>
              <a:t>Stadtentwicklung braucht verlässliche überregionale Partner, die </a:t>
            </a:r>
            <a:br>
              <a:rPr lang="de-DE" b="1" dirty="0"/>
            </a:br>
            <a:r>
              <a:rPr lang="de-DE" b="1" dirty="0"/>
              <a:t>		nur durch attraktive Kooperationsangebote gewonnen werden </a:t>
            </a:r>
            <a:br>
              <a:rPr lang="de-DE" b="1" dirty="0"/>
            </a:br>
            <a:r>
              <a:rPr lang="de-DE" b="1" dirty="0"/>
              <a:t>		können</a:t>
            </a:r>
          </a:p>
          <a:p>
            <a:r>
              <a:rPr lang="de-DE" dirty="0"/>
              <a:t> </a:t>
            </a:r>
          </a:p>
          <a:p>
            <a:pPr marL="342900" indent="-342900">
              <a:buFontTx/>
              <a:buChar char="-"/>
            </a:pPr>
            <a:r>
              <a:rPr lang="de-DE" dirty="0"/>
              <a:t>Einbindung überregionaler Partner zwingend (Berlin, Brandenburg, Polen) </a:t>
            </a:r>
          </a:p>
          <a:p>
            <a:pPr marL="342900" indent="-342900">
              <a:buFontTx/>
              <a:buChar char="-"/>
            </a:pPr>
            <a:r>
              <a:rPr lang="de-DE" dirty="0"/>
              <a:t>Engagement in Frankfurt (Oder) muss erfolgsversprechend sein </a:t>
            </a:r>
          </a:p>
          <a:p>
            <a:pPr marL="342900" indent="-342900">
              <a:buFontTx/>
              <a:buChar char="-"/>
            </a:pPr>
            <a:r>
              <a:rPr lang="de-DE" dirty="0"/>
              <a:t>Entwicklung von Projekten mit überregionaler und grenzüberschreitender Attraktivität erforderlich</a:t>
            </a:r>
          </a:p>
          <a:p>
            <a:pPr marL="342900" indent="-342900">
              <a:buFontTx/>
              <a:buChar char="-"/>
            </a:pPr>
            <a:r>
              <a:rPr lang="de-DE" dirty="0"/>
              <a:t>Nutzung überregionaler Netzwerke Frankfurter Einrichtungen, Unternehmen und Persönlichkeiten schafft Zugänge </a:t>
            </a:r>
          </a:p>
          <a:p>
            <a:r>
              <a:rPr lang="de-DE" dirty="0"/>
              <a:t>    (Branchen, Investoren, Kooperationspartner)</a:t>
            </a:r>
          </a:p>
        </p:txBody>
      </p:sp>
      <p:sp>
        <p:nvSpPr>
          <p:cNvPr id="3" name="Abschlusszeichen 2">
            <a:extLst>
              <a:ext uri="{FF2B5EF4-FFF2-40B4-BE49-F238E27FC236}">
                <a16:creationId xmlns:a16="http://schemas.microsoft.com/office/drawing/2014/main" id="{0BF1A26C-59D0-075B-1652-3E0E61280553}"/>
              </a:ext>
            </a:extLst>
          </p:cNvPr>
          <p:cNvSpPr/>
          <p:nvPr/>
        </p:nvSpPr>
        <p:spPr>
          <a:xfrm>
            <a:off x="10549465" y="6096000"/>
            <a:ext cx="999067" cy="262467"/>
          </a:xfrm>
          <a:prstGeom prst="flowChartTermina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bg1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Zurück</a:t>
            </a:r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050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BCD509-C891-8D66-8680-94CEA54D8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3DF18847-93BA-5C3C-D4BB-80B37F56024B}"/>
              </a:ext>
            </a:extLst>
          </p:cNvPr>
          <p:cNvSpPr txBox="1"/>
          <p:nvPr/>
        </p:nvSpPr>
        <p:spPr>
          <a:xfrm>
            <a:off x="932266" y="550815"/>
            <a:ext cx="782280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de-DE" sz="32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Vom Haushalt zur Wertschöpfung</a:t>
            </a:r>
            <a:endParaRPr lang="de-DE" sz="32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de-DE" sz="2000" i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Sachlich. wirtschaftspolitisch. zukunftsorientiert.</a:t>
            </a:r>
            <a:br>
              <a:rPr lang="de-DE" sz="2000" i="1" kern="1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e-DE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buNone/>
            </a:pPr>
            <a:endParaRPr lang="de-DE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75DACFAB-C9C2-DCAA-3734-D9210C69CA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200" y="550815"/>
            <a:ext cx="1771015" cy="88519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54190DB5-97B7-EA94-F3D1-DFD8D1DC0F05}"/>
              </a:ext>
            </a:extLst>
          </p:cNvPr>
          <p:cNvSpPr txBox="1"/>
          <p:nvPr/>
        </p:nvSpPr>
        <p:spPr>
          <a:xfrm>
            <a:off x="1240378" y="2120475"/>
            <a:ext cx="10019356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>
              <a:buNone/>
              <a:defRPr sz="2000" b="0" kern="10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de-DE" b="1" dirty="0"/>
              <a:t>These 5</a:t>
            </a:r>
            <a:r>
              <a:rPr lang="de-DE" dirty="0"/>
              <a:t>		</a:t>
            </a:r>
            <a:r>
              <a:rPr lang="de-DE" b="1" dirty="0"/>
              <a:t>Stadtverwaltung braucht Paradigmenwechsel von der  </a:t>
            </a:r>
            <a:br>
              <a:rPr lang="de-DE" b="1" dirty="0"/>
            </a:br>
            <a:r>
              <a:rPr lang="de-DE" b="1" dirty="0"/>
              <a:t>		Verwaltung zum Dienstleister und zum Management der Stadt</a:t>
            </a:r>
          </a:p>
          <a:p>
            <a:r>
              <a:rPr lang="de-DE" dirty="0"/>
              <a:t> </a:t>
            </a:r>
          </a:p>
          <a:p>
            <a:pPr marL="342900" indent="-342900">
              <a:buFontTx/>
              <a:buChar char="-"/>
            </a:pPr>
            <a:r>
              <a:rPr lang="de-DE" dirty="0"/>
              <a:t>Stadtverwaltung hat aufgrund des Personalumfangs und der hohen </a:t>
            </a:r>
            <a:br>
              <a:rPr lang="de-DE" dirty="0"/>
            </a:br>
            <a:r>
              <a:rPr lang="de-DE" dirty="0"/>
              <a:t>Konzentration an Ressourcen die zentrale Steuerungsfunktion</a:t>
            </a:r>
          </a:p>
          <a:p>
            <a:pPr marL="342900" indent="-342900">
              <a:buFontTx/>
              <a:buChar char="-"/>
            </a:pPr>
            <a:r>
              <a:rPr lang="de-DE" dirty="0"/>
              <a:t>Stadtverwaltung muss sich auf Kernaufgaben und Entwicklungsstrategien </a:t>
            </a:r>
            <a:br>
              <a:rPr lang="de-DE" dirty="0"/>
            </a:br>
            <a:r>
              <a:rPr lang="de-DE" dirty="0"/>
              <a:t>konzentrieren und nichthoheitliche </a:t>
            </a:r>
            <a:r>
              <a:rPr lang="de-DE"/>
              <a:t>Aufgaben vergeben</a:t>
            </a:r>
            <a:endParaRPr lang="de-DE" dirty="0"/>
          </a:p>
          <a:p>
            <a:pPr marL="342900" indent="-342900">
              <a:buFontTx/>
              <a:buChar char="-"/>
            </a:pPr>
            <a:r>
              <a:rPr lang="de-DE" dirty="0"/>
              <a:t>Wandel vom zögerlichen Reagieren zum proaktiven Agieren </a:t>
            </a:r>
          </a:p>
          <a:p>
            <a:pPr marL="342900" indent="-342900">
              <a:buFontTx/>
              <a:buChar char="-"/>
            </a:pPr>
            <a:r>
              <a:rPr lang="de-DE" dirty="0"/>
              <a:t>Erhöhung des Problembewusstseins, der Eigenständigkeit und</a:t>
            </a:r>
          </a:p>
          <a:p>
            <a:r>
              <a:rPr lang="de-DE" dirty="0"/>
              <a:t>     der Verantwortung der Mitarbeiter und Amtsleiter </a:t>
            </a:r>
          </a:p>
          <a:p>
            <a:r>
              <a:rPr lang="de-DE" dirty="0"/>
              <a:t>-    Bessere Honorierung der Leistungsbereitschaft der Mitarbeiter und Amtsleiter</a:t>
            </a:r>
          </a:p>
        </p:txBody>
      </p:sp>
      <p:sp>
        <p:nvSpPr>
          <p:cNvPr id="3" name="Abschlusszeichen 2">
            <a:extLst>
              <a:ext uri="{FF2B5EF4-FFF2-40B4-BE49-F238E27FC236}">
                <a16:creationId xmlns:a16="http://schemas.microsoft.com/office/drawing/2014/main" id="{5BEEBAD8-4D42-895C-6142-984ECC6E3648}"/>
              </a:ext>
            </a:extLst>
          </p:cNvPr>
          <p:cNvSpPr/>
          <p:nvPr/>
        </p:nvSpPr>
        <p:spPr>
          <a:xfrm>
            <a:off x="10549465" y="6096000"/>
            <a:ext cx="999067" cy="262467"/>
          </a:xfrm>
          <a:prstGeom prst="flowChartTermina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bg1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Zurück</a:t>
            </a:r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5301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4622DAAF-3BA5-6C2E-2872-4DE03F80A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F4186A4A-F45C-08FA-8BBC-F7F2B13090BD}"/>
              </a:ext>
            </a:extLst>
          </p:cNvPr>
          <p:cNvSpPr txBox="1"/>
          <p:nvPr/>
        </p:nvSpPr>
        <p:spPr>
          <a:xfrm>
            <a:off x="932266" y="550815"/>
            <a:ext cx="782280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de-DE" sz="3200" b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Vom Haushalt zur Wertschöpfung</a:t>
            </a:r>
            <a:endParaRPr lang="de-DE" sz="3200" kern="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de-DE" sz="2000" i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Sachlich. wirtschaftspolitisch. zukunftsorientiert.</a:t>
            </a:r>
            <a:br>
              <a:rPr lang="de-DE" sz="2000" i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e-DE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20323E1C-9EF0-884D-6B33-72826E5ADB0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200" y="550815"/>
            <a:ext cx="1771015" cy="88519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AE03F03A-89EB-075B-C8F4-DE7EBB99915B}"/>
              </a:ext>
            </a:extLst>
          </p:cNvPr>
          <p:cNvSpPr txBox="1"/>
          <p:nvPr/>
        </p:nvSpPr>
        <p:spPr>
          <a:xfrm>
            <a:off x="1240378" y="2120475"/>
            <a:ext cx="10019356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000" b="1" dirty="0">
                <a:latin typeface="Century Gothic" panose="020B0502020202020204" pitchFamily="34" charset="0"/>
              </a:rPr>
              <a:t>These 6		Wirtschaftliche Entwicklung der Stadt muss zentrales Thema der  		Kommunalpolitik werden</a:t>
            </a:r>
          </a:p>
          <a:p>
            <a:r>
              <a:rPr lang="de-DE" sz="2000" dirty="0">
                <a:latin typeface="Century Gothic" panose="020B0502020202020204" pitchFamily="34" charset="0"/>
              </a:rPr>
              <a:t> </a:t>
            </a:r>
          </a:p>
          <a:p>
            <a:pPr marL="342900" lvl="0" indent="-342900">
              <a:buFontTx/>
              <a:buChar char="-"/>
            </a:pPr>
            <a:r>
              <a:rPr lang="de-DE" sz="2000" dirty="0">
                <a:latin typeface="Century Gothic" panose="020B0502020202020204" pitchFamily="34" charset="0"/>
              </a:rPr>
              <a:t>Klare Erkennbarkeit der Positionen der Frankfurter Parteien und ihrer der strategischen Ansätze und Priorisierungen</a:t>
            </a:r>
          </a:p>
          <a:p>
            <a:pPr marL="342900" lvl="0" indent="-342900">
              <a:buFontTx/>
              <a:buChar char="-"/>
            </a:pPr>
            <a:r>
              <a:rPr lang="de-DE" sz="2000" dirty="0">
                <a:latin typeface="Century Gothic" panose="020B0502020202020204" pitchFamily="34" charset="0"/>
              </a:rPr>
              <a:t>Regelmäßige Positionierung der Parteien zur Wirtschafts- und</a:t>
            </a:r>
            <a:br>
              <a:rPr lang="de-DE" sz="2000" dirty="0">
                <a:latin typeface="Century Gothic" panose="020B0502020202020204" pitchFamily="34" charset="0"/>
              </a:rPr>
            </a:br>
            <a:r>
              <a:rPr lang="de-DE" sz="2000" dirty="0">
                <a:latin typeface="Century Gothic" panose="020B0502020202020204" pitchFamily="34" charset="0"/>
              </a:rPr>
              <a:t>Stadtentwicklung in der Öffentlichkeit</a:t>
            </a:r>
          </a:p>
          <a:p>
            <a:pPr marL="342900" lvl="0" indent="-342900">
              <a:buFontTx/>
              <a:buChar char="-"/>
            </a:pPr>
            <a:r>
              <a:rPr lang="de-DE" sz="2000" dirty="0">
                <a:latin typeface="Century Gothic" panose="020B0502020202020204" pitchFamily="34" charset="0"/>
              </a:rPr>
              <a:t>Offener Diskurs zur Wachstumsstrategie und relevanten Wirtschafts- und </a:t>
            </a:r>
            <a:br>
              <a:rPr lang="de-DE" sz="2000" dirty="0">
                <a:latin typeface="Century Gothic" panose="020B0502020202020204" pitchFamily="34" charset="0"/>
              </a:rPr>
            </a:br>
            <a:r>
              <a:rPr lang="de-DE" sz="2000" dirty="0">
                <a:latin typeface="Century Gothic" panose="020B0502020202020204" pitchFamily="34" charset="0"/>
              </a:rPr>
              <a:t> Stadtentwicklungsthemen</a:t>
            </a:r>
          </a:p>
          <a:p>
            <a:pPr marL="342900" lvl="0" indent="-342900">
              <a:buFontTx/>
              <a:buChar char="-"/>
            </a:pPr>
            <a:r>
              <a:rPr lang="de-DE" sz="2000" dirty="0">
                <a:latin typeface="Century Gothic" panose="020B0502020202020204" pitchFamily="34" charset="0"/>
              </a:rPr>
              <a:t>Aufzeigen der konkreten Unterstützung für die Stadtentwicklung durch die in  </a:t>
            </a:r>
            <a:br>
              <a:rPr lang="de-DE" sz="2000" dirty="0">
                <a:latin typeface="Century Gothic" panose="020B0502020202020204" pitchFamily="34" charset="0"/>
              </a:rPr>
            </a:br>
            <a:r>
              <a:rPr lang="de-DE" sz="2000" dirty="0">
                <a:latin typeface="Century Gothic" panose="020B0502020202020204" pitchFamily="34" charset="0"/>
              </a:rPr>
              <a:t>der Stadtverordnetenversammlung vertretenen Parteien</a:t>
            </a:r>
          </a:p>
        </p:txBody>
      </p:sp>
      <p:sp>
        <p:nvSpPr>
          <p:cNvPr id="3" name="Abschlusszeichen 2">
            <a:extLst>
              <a:ext uri="{FF2B5EF4-FFF2-40B4-BE49-F238E27FC236}">
                <a16:creationId xmlns:a16="http://schemas.microsoft.com/office/drawing/2014/main" id="{32AB1B90-80B3-543B-CD1B-2131698356C9}"/>
              </a:ext>
            </a:extLst>
          </p:cNvPr>
          <p:cNvSpPr/>
          <p:nvPr/>
        </p:nvSpPr>
        <p:spPr>
          <a:xfrm>
            <a:off x="10549465" y="6096000"/>
            <a:ext cx="999067" cy="262467"/>
          </a:xfrm>
          <a:prstGeom prst="flowChartTermina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bg1"/>
                </a:solidFill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Zurück</a:t>
            </a:r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6497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A10E6BE0-F6CA-F1DC-E507-E0EFC9615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349AC4D2-76FE-9818-4CA5-4E65207CED7D}"/>
              </a:ext>
            </a:extLst>
          </p:cNvPr>
          <p:cNvSpPr txBox="1"/>
          <p:nvPr/>
        </p:nvSpPr>
        <p:spPr>
          <a:xfrm>
            <a:off x="932266" y="550815"/>
            <a:ext cx="782280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de-DE" sz="3200" b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Vom Haushalt zur Wertschöpfung</a:t>
            </a:r>
            <a:endParaRPr lang="de-DE" sz="3200" kern="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de-DE" sz="2000" i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Sachlich. wirtschaftspolitisch. zukunftsorientiert.</a:t>
            </a:r>
            <a:br>
              <a:rPr lang="de-DE" sz="2000" i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e-DE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0679AC84-E1E9-AC86-5EA0-515359D9E6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200" y="550815"/>
            <a:ext cx="1771015" cy="88519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E7DDFF42-24CB-442D-CBEC-058424E1A6E3}"/>
              </a:ext>
            </a:extLst>
          </p:cNvPr>
          <p:cNvSpPr txBox="1"/>
          <p:nvPr/>
        </p:nvSpPr>
        <p:spPr>
          <a:xfrm>
            <a:off x="1331131" y="2413338"/>
            <a:ext cx="10019356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000" b="1" dirty="0">
                <a:latin typeface="Century Gothic" panose="020B0502020202020204" pitchFamily="34" charset="0"/>
              </a:rPr>
              <a:t>These 7		Stadtentwicklung braucht kritische und qualifizierte Begleitung </a:t>
            </a:r>
            <a:br>
              <a:rPr lang="de-DE" sz="2000" b="1" dirty="0">
                <a:latin typeface="Century Gothic" panose="020B0502020202020204" pitchFamily="34" charset="0"/>
              </a:rPr>
            </a:br>
            <a:r>
              <a:rPr lang="de-DE" sz="2000" b="1" dirty="0">
                <a:latin typeface="Century Gothic" panose="020B0502020202020204" pitchFamily="34" charset="0"/>
              </a:rPr>
              <a:t>		durch die regionalen Medien</a:t>
            </a:r>
          </a:p>
          <a:p>
            <a:r>
              <a:rPr lang="de-DE" sz="2000" dirty="0">
                <a:latin typeface="Century Gothic" panose="020B0502020202020204" pitchFamily="34" charset="0"/>
              </a:rPr>
              <a:t> </a:t>
            </a:r>
          </a:p>
          <a:p>
            <a:pPr lvl="0"/>
            <a:r>
              <a:rPr lang="de-DE" sz="2000" dirty="0">
                <a:latin typeface="Century Gothic" panose="020B0502020202020204" pitchFamily="34" charset="0"/>
              </a:rPr>
              <a:t>-   Wettbewerb kontroverser Positionen für die beste Lösung reflektieren</a:t>
            </a:r>
          </a:p>
          <a:p>
            <a:pPr lvl="0"/>
            <a:r>
              <a:rPr lang="de-DE" sz="2000" dirty="0">
                <a:latin typeface="Century Gothic" panose="020B0502020202020204" pitchFamily="34" charset="0"/>
              </a:rPr>
              <a:t>-   Aktive Begleitung von Stadtprojekten mit fachlich gut recherchierten </a:t>
            </a:r>
            <a:br>
              <a:rPr lang="de-DE" sz="2000" dirty="0">
                <a:latin typeface="Century Gothic" panose="020B0502020202020204" pitchFamily="34" charset="0"/>
              </a:rPr>
            </a:br>
            <a:r>
              <a:rPr lang="de-DE" sz="2000" dirty="0">
                <a:latin typeface="Century Gothic" panose="020B0502020202020204" pitchFamily="34" charset="0"/>
              </a:rPr>
              <a:t>     Beiträgen</a:t>
            </a:r>
          </a:p>
          <a:p>
            <a:pPr marL="342900" lvl="0" indent="-342900">
              <a:buFontTx/>
              <a:buChar char="-"/>
            </a:pPr>
            <a:r>
              <a:rPr lang="de-DE" sz="2000" dirty="0">
                <a:latin typeface="Century Gothic" panose="020B0502020202020204" pitchFamily="34" charset="0"/>
              </a:rPr>
              <a:t>Hinterfragen der Positionen und Leistungen der Parteien für die </a:t>
            </a:r>
            <a:br>
              <a:rPr lang="de-DE" sz="2000" dirty="0">
                <a:latin typeface="Century Gothic" panose="020B0502020202020204" pitchFamily="34" charset="0"/>
              </a:rPr>
            </a:br>
            <a:r>
              <a:rPr lang="de-DE" sz="2000" dirty="0">
                <a:latin typeface="Century Gothic" panose="020B0502020202020204" pitchFamily="34" charset="0"/>
              </a:rPr>
              <a:t>Stadtentwicklung</a:t>
            </a:r>
          </a:p>
          <a:p>
            <a:pPr marL="342900" lvl="0" indent="-342900">
              <a:buFontTx/>
              <a:buChar char="-"/>
            </a:pPr>
            <a:r>
              <a:rPr lang="de-DE" sz="2000" dirty="0">
                <a:latin typeface="Century Gothic" panose="020B0502020202020204" pitchFamily="34" charset="0"/>
              </a:rPr>
              <a:t>Regelmäßige Überprüfung der Umsetzung der beschlossenen Strategien</a:t>
            </a:r>
          </a:p>
          <a:p>
            <a:pPr marL="342900" lvl="0" indent="-342900">
              <a:buFontTx/>
              <a:buChar char="-"/>
            </a:pPr>
            <a:r>
              <a:rPr lang="de-DE" sz="2000" dirty="0">
                <a:latin typeface="Century Gothic" panose="020B0502020202020204" pitchFamily="34" charset="0"/>
              </a:rPr>
              <a:t>Aktiven Dialog mit der Bürgerschaft (Foren, Umfragen, Wortmeldungen u.a.) fördern</a:t>
            </a:r>
          </a:p>
        </p:txBody>
      </p:sp>
      <p:sp>
        <p:nvSpPr>
          <p:cNvPr id="3" name="Abschlusszeichen 2">
            <a:extLst>
              <a:ext uri="{FF2B5EF4-FFF2-40B4-BE49-F238E27FC236}">
                <a16:creationId xmlns:a16="http://schemas.microsoft.com/office/drawing/2014/main" id="{4F74AEB9-3696-15E9-BB51-F5963CFB73F2}"/>
              </a:ext>
            </a:extLst>
          </p:cNvPr>
          <p:cNvSpPr/>
          <p:nvPr/>
        </p:nvSpPr>
        <p:spPr>
          <a:xfrm>
            <a:off x="10549465" y="6096000"/>
            <a:ext cx="999067" cy="262467"/>
          </a:xfrm>
          <a:prstGeom prst="flowChartTermina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bg1"/>
                </a:solidFill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Zurück</a:t>
            </a:r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1184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A8DFF0-5F30-601D-3EB1-56B923F6D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181335" cy="1325563"/>
          </a:xfrm>
        </p:spPr>
        <p:txBody>
          <a:bodyPr>
            <a:normAutofit fontScale="90000"/>
          </a:bodyPr>
          <a:lstStyle/>
          <a:p>
            <a:r>
              <a:rPr lang="de-DE" sz="3600" b="1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Vom Haushalt zur Wertschöpfung</a:t>
            </a:r>
            <a:br>
              <a:rPr lang="de-DE" sz="6000" kern="1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2200" i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Sachlich. wirtschaftspolitisch. zukunftsorientiert.</a:t>
            </a:r>
            <a:br>
              <a:rPr lang="de-DE" sz="2200" i="1" kern="1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2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e-DE" sz="220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16006D5-574E-7099-B521-C99CA51BF8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10962"/>
            <a:ext cx="10515600" cy="564703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de-DE" sz="2000" b="1" u="sng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These 1 </a:t>
            </a:r>
            <a:r>
              <a:rPr lang="de-DE" sz="2000" u="sng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Frankfurt (Oder) droht der Abstieg, wenn die eigenen Kräfte</a:t>
            </a:r>
          </a:p>
          <a:p>
            <a:pPr>
              <a:buNone/>
            </a:pPr>
            <a:r>
              <a:rPr lang="de-DE" sz="2000" u="sng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            nicht mobilisiert werden</a:t>
            </a:r>
            <a:endParaRPr lang="de-DE" sz="2000" u="sng" kern="100" dirty="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de-DE" sz="2000" b="1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These 2 </a:t>
            </a:r>
            <a:r>
              <a:rPr lang="de-DE" sz="20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Stadtentwicklung braucht eine solide wirtschaftliche Basis mit</a:t>
            </a:r>
          </a:p>
          <a:p>
            <a:pPr>
              <a:buNone/>
            </a:pPr>
            <a:r>
              <a:rPr lang="de-DE" sz="20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            hoher Wertschöpfung</a:t>
            </a:r>
            <a:endParaRPr lang="de-DE" sz="2000" b="1" kern="100" dirty="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de-DE" sz="2000" b="1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These 3 </a:t>
            </a:r>
            <a:r>
              <a:rPr lang="de-DE" sz="20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Frankfurt braucht eine Vision für die zukünftige Entwicklung </a:t>
            </a:r>
          </a:p>
          <a:p>
            <a:pPr>
              <a:buNone/>
            </a:pPr>
            <a:r>
              <a:rPr lang="de-DE" sz="20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            und Mut und  Geschlossenheit dafür einzustehe</a:t>
            </a:r>
            <a:r>
              <a:rPr lang="de-DE" sz="20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  </a:t>
            </a:r>
            <a:endParaRPr lang="de-DE" sz="2000" b="1" kern="100" dirty="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de-DE" sz="2000" b="1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These 4 </a:t>
            </a:r>
            <a:r>
              <a:rPr lang="de-DE" sz="20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Stadtentwicklung braucht verlässliche überregionale Partner,</a:t>
            </a:r>
          </a:p>
          <a:p>
            <a:pPr>
              <a:buNone/>
            </a:pPr>
            <a:r>
              <a:rPr lang="de-DE" sz="20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            die nur durch attraktive Kooperationsangebote gewonnen werden können</a:t>
            </a:r>
            <a:endParaRPr lang="de-DE" sz="2000" b="1" kern="100" dirty="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de-DE" sz="2000" b="1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These 5 </a:t>
            </a:r>
            <a:r>
              <a:rPr lang="de-DE" sz="20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Stadtverwaltung braucht Paradigmenwechsel von der</a:t>
            </a:r>
          </a:p>
          <a:p>
            <a:pPr>
              <a:buNone/>
            </a:pPr>
            <a:r>
              <a:rPr lang="de-DE" sz="20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            Verwaltung zum Dienstleister und zum Management der Stadt</a:t>
            </a:r>
            <a:endParaRPr lang="de-DE" sz="2000" b="1" kern="100" dirty="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de-DE" sz="2000" b="1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These 6 </a:t>
            </a:r>
            <a:r>
              <a:rPr lang="de-DE" sz="20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Wirtschaftliche Entwicklung der Stadt muss zentrales Thema</a:t>
            </a:r>
          </a:p>
          <a:p>
            <a:pPr>
              <a:buNone/>
            </a:pPr>
            <a:r>
              <a:rPr lang="de-DE" sz="20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            der Kommunalpolitik  werden</a:t>
            </a:r>
            <a:endParaRPr lang="de-DE" sz="2000" b="1" kern="100" dirty="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de-DE" sz="2000" b="1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These7 </a:t>
            </a:r>
            <a:r>
              <a:rPr lang="de-DE" sz="20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Stadtentwicklung braucht kritische und qualifizierte Begleitung</a:t>
            </a:r>
          </a:p>
          <a:p>
            <a:pPr>
              <a:buNone/>
            </a:pPr>
            <a:r>
              <a:rPr lang="de-DE" sz="20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           durch die regionalen Medien</a:t>
            </a:r>
            <a:r>
              <a:rPr lang="de-DE" sz="2000" dirty="0">
                <a:latin typeface="Century Gothic" panose="020B0502020202020204" pitchFamily="34" charset="0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lang="de-DE" sz="2000" dirty="0">
              <a:latin typeface="Century Gothic" panose="020B0502020202020204" pitchFamily="34" charset="0"/>
            </a:endParaRPr>
          </a:p>
          <a:p>
            <a:endParaRPr lang="de-DE" sz="200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B13BFAD-CE36-424E-2964-C08EE92077B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0093" y="229924"/>
            <a:ext cx="1771015" cy="885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8135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801</Words>
  <Application>Microsoft Office PowerPoint</Application>
  <PresentationFormat>Breitbild</PresentationFormat>
  <Paragraphs>103</Paragraphs>
  <Slides>9</Slides>
  <Notes>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Century Gothic</vt:lpstr>
      <vt:lpstr>Helvetica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Vom Haushalt zur Wertschöpfung Sachlich. wirtschaftspolitisch. zukunftsorientiert.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Thomas Wenzke</dc:creator>
  <cp:lastModifiedBy>Klaus Baldauf</cp:lastModifiedBy>
  <cp:revision>11</cp:revision>
  <cp:lastPrinted>2026-10-07T08:22:56Z</cp:lastPrinted>
  <dcterms:created xsi:type="dcterms:W3CDTF">2026-10-02T08:34:30Z</dcterms:created>
  <dcterms:modified xsi:type="dcterms:W3CDTF">2026-10-18T10:37:50Z</dcterms:modified>
</cp:coreProperties>
</file>